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y="6858000" cx="9144000"/>
  <p:notesSz cx="6858000" cy="99472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Amanda cost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6894A47-80F3-447B-9FEA-7ACD04DDE009}">
  <a:tblStyle styleId="{46894A47-80F3-447B-9FEA-7ACD04DDE00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8EBF5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8EBF5"/>
          </a:solidFill>
        </a:fill>
      </a:tcStyle>
    </a:firstRow>
    <a:neCell>
      <a:tcTxStyle/>
    </a:neCell>
    <a:nwCell>
      <a:tcTxStyle/>
    </a:nwCell>
  </a:tblStyle>
  <a:tblStyle styleId="{8B6A95A1-5238-44CA-86BA-D8A406A266C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fill>
          <a:solidFill>
            <a:srgbClr val="E0E0E0"/>
          </a:solidFill>
        </a:fill>
      </a:tcStyle>
    </a:band1H>
    <a:band2H>
      <a:tcTxStyle/>
    </a:band2H>
    <a:band1V>
      <a:tcTxStyle/>
      <a:tcStyle>
        <a:fill>
          <a:solidFill>
            <a:srgbClr val="E0E0E0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0F0F0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F0F0F0"/>
          </a:solidFill>
        </a:fill>
      </a:tcStyle>
    </a:firstRow>
    <a:neCell>
      <a:tcTxStyle/>
    </a:neCell>
    <a:nwCell>
      <a:tcTxStyle/>
    </a:nwCell>
  </a:tblStyle>
  <a:tblStyle styleId="{D84F9B88-378C-431B-8B99-097B70F87AD9}" styleName="Table_2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A6DF854-9E36-4809-9AF0-A9BFA538B182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fill>
          <a:solidFill>
            <a:srgbClr val="E0E0E0"/>
          </a:solidFill>
        </a:fill>
      </a:tcStyle>
    </a:band1H>
    <a:band2H>
      <a:tcTxStyle/>
    </a:band2H>
    <a:band1V>
      <a:tcTxStyle/>
      <a:tcStyle>
        <a:fill>
          <a:solidFill>
            <a:srgbClr val="E0E0E0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  <a:tblStyle styleId="{AD98B93B-7019-4CF5-8C1F-8226426DB150}" styleName="Table_4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22" Type="http://schemas.openxmlformats.org/officeDocument/2006/relationships/slide" Target="slides/slide15.xml"/><Relationship Id="rId44" Type="http://schemas.openxmlformats.org/officeDocument/2006/relationships/slide" Target="slides/slide37.xml"/><Relationship Id="rId21" Type="http://schemas.openxmlformats.org/officeDocument/2006/relationships/slide" Target="slides/slide14.xml"/><Relationship Id="rId43" Type="http://schemas.openxmlformats.org/officeDocument/2006/relationships/slide" Target="slides/slide36.xml"/><Relationship Id="rId24" Type="http://schemas.openxmlformats.org/officeDocument/2006/relationships/slide" Target="slides/slide17.xml"/><Relationship Id="rId46" Type="http://schemas.openxmlformats.org/officeDocument/2006/relationships/slide" Target="slides/slide39.xml"/><Relationship Id="rId23" Type="http://schemas.openxmlformats.org/officeDocument/2006/relationships/slide" Target="slides/slide16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47" Type="http://schemas.openxmlformats.org/officeDocument/2006/relationships/slide" Target="slides/slide40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9-27T02:08:32.368">
    <p:pos x="6000" y="0"/>
    <p:text/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321" cy="497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75" spcFirstLastPara="1" rIns="91675" wrap="square" tIns="458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5081" y="0"/>
            <a:ext cx="2971321" cy="497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75" spcFirstLastPara="1" rIns="91675" wrap="square" tIns="458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75" spcFirstLastPara="1" rIns="91675" wrap="square" tIns="458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48562"/>
            <a:ext cx="2971321" cy="497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825" lIns="91675" spcFirstLastPara="1" rIns="91675" wrap="square" tIns="458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5081" y="9448562"/>
            <a:ext cx="2971321" cy="497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825" lIns="91675" spcFirstLastPara="1" rIns="91675" wrap="square" tIns="458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5081" y="9448562"/>
            <a:ext cx="2971321" cy="497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825" lIns="91675" spcFirstLastPara="1" rIns="91675" wrap="square" tIns="458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1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3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4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5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7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8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9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0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1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2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3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4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4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5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5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6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7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27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7:notes"/>
          <p:cNvSpPr txBox="1"/>
          <p:nvPr>
            <p:ph idx="12" type="sldNum"/>
          </p:nvPr>
        </p:nvSpPr>
        <p:spPr>
          <a:xfrm>
            <a:off x="3885081" y="9448562"/>
            <a:ext cx="2971321" cy="497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825" lIns="91675" spcFirstLastPara="1" rIns="91675" wrap="square" tIns="458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8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8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9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29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9:notes"/>
          <p:cNvSpPr txBox="1"/>
          <p:nvPr>
            <p:ph idx="12" type="sldNum"/>
          </p:nvPr>
        </p:nvSpPr>
        <p:spPr>
          <a:xfrm>
            <a:off x="3885081" y="9448562"/>
            <a:ext cx="2971321" cy="497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825" lIns="91675" spcFirstLastPara="1" rIns="91675" wrap="square" tIns="458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0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0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1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31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1:notes"/>
          <p:cNvSpPr txBox="1"/>
          <p:nvPr>
            <p:ph idx="12" type="sldNum"/>
          </p:nvPr>
        </p:nvSpPr>
        <p:spPr>
          <a:xfrm>
            <a:off x="3885081" y="9448562"/>
            <a:ext cx="2971321" cy="497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825" lIns="91675" spcFirstLastPara="1" rIns="91675" wrap="square" tIns="458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2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3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3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4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5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5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6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6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7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37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7:notes"/>
          <p:cNvSpPr txBox="1"/>
          <p:nvPr>
            <p:ph idx="12" type="sldNum"/>
          </p:nvPr>
        </p:nvSpPr>
        <p:spPr>
          <a:xfrm>
            <a:off x="3885081" y="9448562"/>
            <a:ext cx="2971321" cy="497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825" lIns="91675" spcFirstLastPara="1" rIns="91675" wrap="square" tIns="458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8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8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9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39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9:notes"/>
          <p:cNvSpPr txBox="1"/>
          <p:nvPr>
            <p:ph idx="12" type="sldNum"/>
          </p:nvPr>
        </p:nvSpPr>
        <p:spPr>
          <a:xfrm>
            <a:off x="3885081" y="9448562"/>
            <a:ext cx="2971321" cy="497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825" lIns="91675" spcFirstLastPara="1" rIns="91675" wrap="square" tIns="458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0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3" name="Google Shape;423;p40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0:notes"/>
          <p:cNvSpPr txBox="1"/>
          <p:nvPr>
            <p:ph idx="12" type="sldNum"/>
          </p:nvPr>
        </p:nvSpPr>
        <p:spPr>
          <a:xfrm>
            <a:off x="3885081" y="9448562"/>
            <a:ext cx="2971321" cy="497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825" lIns="91675" spcFirstLastPara="1" rIns="91675" wrap="square" tIns="458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:notes"/>
          <p:cNvSpPr/>
          <p:nvPr>
            <p:ph idx="2" type="sldImg"/>
          </p:nvPr>
        </p:nvSpPr>
        <p:spPr>
          <a:xfrm>
            <a:off x="942975" y="746125"/>
            <a:ext cx="4973638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comments" Target="../comments/comment1.xml"/><Relationship Id="rId4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Relationship Id="rId4" Type="http://schemas.openxmlformats.org/officeDocument/2006/relationships/image" Target="../media/image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Relationship Id="rId4" Type="http://schemas.openxmlformats.org/officeDocument/2006/relationships/image" Target="../media/image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1.jpg"/><Relationship Id="rId4" Type="http://schemas.openxmlformats.org/officeDocument/2006/relationships/image" Target="../media/image3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jpg"/><Relationship Id="rId4" Type="http://schemas.openxmlformats.org/officeDocument/2006/relationships/image" Target="../media/image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hyperlink" Target="http://legislacao.planalto.gov.br/legisla/legislacao.nsf/Viw_Identificacao/lcp%20101-2000?OpenDocumen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idx="4294967295" type="ctrTitle"/>
          </p:nvPr>
        </p:nvSpPr>
        <p:spPr>
          <a:xfrm>
            <a:off x="4297501" y="29277"/>
            <a:ext cx="4834104" cy="1087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i="0" lang="pt-BR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2º Quadrimestre de 2023</a:t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-1" y="1291608"/>
            <a:ext cx="9131605" cy="576064"/>
          </a:xfrm>
          <a:prstGeom prst="wedgeRectCallout">
            <a:avLst>
              <a:gd fmla="val -20833" name="adj1"/>
              <a:gd fmla="val 62500" name="adj2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Parágrafo 4º do art.  9º, LC 101/00</a:t>
            </a:r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295922" cy="1117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2395" y="2095500"/>
            <a:ext cx="91440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/>
        </p:nvSpPr>
        <p:spPr>
          <a:xfrm>
            <a:off x="0" y="879156"/>
            <a:ext cx="9144000" cy="8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Gastos com Pessoal</a:t>
            </a:r>
            <a:endParaRPr/>
          </a:p>
        </p:txBody>
      </p:sp>
      <p:sp>
        <p:nvSpPr>
          <p:cNvPr id="168" name="Google Shape;168;p22"/>
          <p:cNvSpPr txBox="1"/>
          <p:nvPr/>
        </p:nvSpPr>
        <p:spPr>
          <a:xfrm>
            <a:off x="457200" y="2032000"/>
            <a:ext cx="8229600" cy="3125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Artigos 18 a 23 da LRF.</a:t>
            </a:r>
            <a:endParaRPr/>
          </a:p>
          <a:p>
            <a:pPr indent="-255587" lvl="0" marL="365125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despesas de Pessoal:</a:t>
            </a:r>
            <a:endParaRPr/>
          </a:p>
          <a:p>
            <a:pPr indent="-255587" lvl="0" marL="365125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56673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Arial"/>
              <a:buChar char="•"/>
            </a:pPr>
            <a:r>
              <a:rPr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Salários de servidores;</a:t>
            </a:r>
            <a:endParaRPr/>
          </a:p>
          <a:p>
            <a:pPr indent="-457200" lvl="0" marL="56673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Arial"/>
              <a:buChar char="•"/>
            </a:pPr>
            <a:r>
              <a:rPr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Salário do Prefeito;</a:t>
            </a:r>
            <a:endParaRPr/>
          </a:p>
          <a:p>
            <a:pPr indent="-457200" lvl="0" marL="56673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Arial"/>
              <a:buChar char="•"/>
            </a:pPr>
            <a:r>
              <a:rPr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Salário do Vice-Prefeito;</a:t>
            </a:r>
            <a:endParaRPr/>
          </a:p>
          <a:p>
            <a:pPr indent="-457200" lvl="0" marL="56673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Arial"/>
              <a:buChar char="•"/>
            </a:pPr>
            <a:r>
              <a:rPr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Obrigações Patronais;</a:t>
            </a:r>
            <a:endParaRPr/>
          </a:p>
          <a:p>
            <a:pPr indent="0" lvl="0" marL="109537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5587" lvl="0" marL="365125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93796" y="6488668"/>
            <a:ext cx="4753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Sistema operacional da Prefeitura</a:t>
            </a:r>
            <a:endParaRPr/>
          </a:p>
        </p:txBody>
      </p:sp>
      <p:sp>
        <p:nvSpPr>
          <p:cNvPr id="178" name="Google Shape;178;p23"/>
          <p:cNvSpPr txBox="1"/>
          <p:nvPr/>
        </p:nvSpPr>
        <p:spPr>
          <a:xfrm>
            <a:off x="811" y="976728"/>
            <a:ext cx="9144000" cy="1093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Despesas com Pessoal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Setembro/2022 a Agosto/2023</a:t>
            </a:r>
            <a:endParaRPr/>
          </a:p>
        </p:txBody>
      </p:sp>
      <p:graphicFrame>
        <p:nvGraphicFramePr>
          <p:cNvPr id="179" name="Google Shape;179;p23"/>
          <p:cNvGraphicFramePr/>
          <p:nvPr/>
        </p:nvGraphicFramePr>
        <p:xfrm>
          <a:off x="203392" y="21310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{46894A47-80F3-447B-9FEA-7ACD04DDE009}</a:tableStyleId>
              </a:tblPr>
              <a:tblGrid>
                <a:gridCol w="2268500"/>
                <a:gridCol w="2088225"/>
                <a:gridCol w="2160250"/>
                <a:gridCol w="2331100"/>
              </a:tblGrid>
              <a:tr h="49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set/22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E0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240.183,55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E0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mar/23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3.817.828,38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out/22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3.783.532,36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abr/23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3.868.240,70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3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nov/22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3.897.023,24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mai/23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4.013.489,97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dez/22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9.778.247,80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jun/23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3.858.184,72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jan/23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3.806.818,76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jul/23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5.281.509,28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fev/23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4.018.358,06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ago/23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4.487.274,32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814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da Despesa com pessoal período: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50.850.691,14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2132856"/>
            <a:ext cx="8928992" cy="4355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93796" y="6488668"/>
            <a:ext cx="4753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Sistema operacional da Prefeitura</a:t>
            </a:r>
            <a:endParaRPr/>
          </a:p>
        </p:txBody>
      </p:sp>
      <p:sp>
        <p:nvSpPr>
          <p:cNvPr id="188" name="Google Shape;188;p24"/>
          <p:cNvSpPr txBox="1"/>
          <p:nvPr/>
        </p:nvSpPr>
        <p:spPr>
          <a:xfrm>
            <a:off x="811" y="976728"/>
            <a:ext cx="9144000" cy="1093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Gráfico Despesa com Pessoal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Setembro/2022 a Agosto/2023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/>
        </p:nvSpPr>
        <p:spPr>
          <a:xfrm>
            <a:off x="428625" y="2857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5"/>
          <p:cNvSpPr txBox="1"/>
          <p:nvPr/>
        </p:nvSpPr>
        <p:spPr>
          <a:xfrm>
            <a:off x="0" y="908720"/>
            <a:ext cx="9144000" cy="144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Comparativo entre Receita Corrente Liquida e Despesa com Pessoal – </a:t>
            </a:r>
            <a: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Setembro/2022 a Agosto/2023</a:t>
            </a:r>
            <a:endParaRPr/>
          </a:p>
        </p:txBody>
      </p:sp>
      <p:graphicFrame>
        <p:nvGraphicFramePr>
          <p:cNvPr id="195" name="Google Shape;195;p25"/>
          <p:cNvGraphicFramePr/>
          <p:nvPr/>
        </p:nvGraphicFramePr>
        <p:xfrm>
          <a:off x="93796" y="2348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{D84F9B88-378C-431B-8B99-097B70F87AD9}</a:tableStyleId>
              </a:tblPr>
              <a:tblGrid>
                <a:gridCol w="6566425"/>
                <a:gridCol w="2365475"/>
              </a:tblGrid>
              <a:tr h="439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pt-BR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Receita Corrente Liquida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107.023.781,85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2"/>
                    </a:solidFill>
                  </a:tcPr>
                </a:tc>
              </a:tr>
              <a:tr h="439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pt-BR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Despesa com Pessoal</a:t>
                      </a:r>
                      <a:endParaRPr b="1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50.850.691,14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3E3"/>
                    </a:solidFill>
                  </a:tcPr>
                </a:tc>
              </a:tr>
              <a:tr h="615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1" i="0" lang="pt-BR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Percentual Gasto com Pessoal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E0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47,51</a:t>
                      </a:r>
                      <a:r>
                        <a:rPr b="1" i="0" lang="pt-BR" sz="2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E043"/>
                    </a:solidFill>
                  </a:tcPr>
                </a:tc>
              </a:tr>
              <a:tr h="4208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25" marL="91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3E3"/>
                    </a:solidFill>
                  </a:tcPr>
                </a:tc>
                <a:tc hMerge="1"/>
              </a:tr>
              <a:tr h="757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lang="pt-BR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Limite de alerta (§ 1º, inciso II, artigo 59)</a:t>
                      </a:r>
                      <a:endParaRPr/>
                    </a:p>
                  </a:txBody>
                  <a:tcPr marT="45725" marB="45725" marR="91425" marL="91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E0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lang="pt-BR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48,60%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b="0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25" marL="91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E043"/>
                    </a:solidFill>
                  </a:tcPr>
                </a:tc>
              </a:tr>
              <a:tr h="757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lang="pt-BR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Limite Prudencial 95% (§ Único Art. 22 - LRF)</a:t>
                      </a:r>
                      <a:endParaRPr/>
                    </a:p>
                  </a:txBody>
                  <a:tcPr marT="45725" marB="45725" marR="91425" marL="91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lang="pt-BR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51,30%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b="0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25" marL="91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791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lang="pt-BR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Limite Legal (Art. 20) </a:t>
                      </a:r>
                      <a:endParaRPr b="0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25" marL="91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lang="pt-BR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54,00%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b="0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25" marL="91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pic>
        <p:nvPicPr>
          <p:cNvPr id="196" name="Google Shape;19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93796" y="6488668"/>
            <a:ext cx="4753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Sistema operacional da Prefeitura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" name="Google Shape;203;p26"/>
          <p:cNvGraphicFramePr/>
          <p:nvPr/>
        </p:nvGraphicFramePr>
        <p:xfrm>
          <a:off x="107504" y="145056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{1A6DF854-9E36-4809-9AF0-A9BFA538B182}</a:tableStyleId>
              </a:tblPr>
              <a:tblGrid>
                <a:gridCol w="2458450"/>
                <a:gridCol w="1672350"/>
                <a:gridCol w="1485825"/>
                <a:gridCol w="1568025"/>
                <a:gridCol w="1672350"/>
              </a:tblGrid>
              <a:tr h="201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Bimestre</a:t>
                      </a:r>
                      <a:endParaRPr/>
                    </a:p>
                  </a:txBody>
                  <a:tcPr marT="45725" marB="45725" marR="94500" marL="945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Previsto</a:t>
                      </a:r>
                      <a:endParaRPr/>
                    </a:p>
                  </a:txBody>
                  <a:tcPr marT="45725" marB="45725" marR="94500" marL="945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Arrecadado</a:t>
                      </a:r>
                      <a:endParaRPr/>
                    </a:p>
                  </a:txBody>
                  <a:tcPr marT="45725" marB="45725" marR="94500" marL="945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Diferença</a:t>
                      </a:r>
                      <a:endParaRPr/>
                    </a:p>
                  </a:txBody>
                  <a:tcPr marT="45725" marB="45725" marR="94500" marL="945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Porcentagem da arrecadação</a:t>
                      </a:r>
                      <a:endParaRPr/>
                    </a:p>
                  </a:txBody>
                  <a:tcPr marT="45725" marB="45725" marR="94500" marL="945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98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Primeiro Bimestre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22.183.333,30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16.706.514,96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-5.476.818,34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-24,69%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Segundo Bimestre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22.183.333,30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17.412.131,93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-4.771.201,37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-21,51%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1º Quadrimestre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44.366.666,60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34.118.646,89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-10.248.019,71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-23,10%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550">
                <a:tc gridSpan="5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98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Terceiro  Bimestre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27.439.047,62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23.313.297,07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-4.125.750,55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-15,04%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Quarto  Bimestre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23.914.761,86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23.514.056,70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-400.705,16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-1,68%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2º Quadrimestre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51.353.809,48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46.827.353,77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-4.526.455,71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-8,81%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98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Total até o 2º Quad.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95.720.476,08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80.946.000,66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-14.774.475,42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-15,44%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98550">
                <a:tc gridSpan="5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98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Quinto  Bimestre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23.914.761,86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Sexto  Bimestre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15.714.762,06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3º Quadrimestre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39.629.523,92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234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135.350.000,00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pic>
        <p:nvPicPr>
          <p:cNvPr id="204" name="Google Shape;20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6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06" name="Google Shape;206;p26"/>
          <p:cNvSpPr txBox="1"/>
          <p:nvPr/>
        </p:nvSpPr>
        <p:spPr>
          <a:xfrm>
            <a:off x="93796" y="6488668"/>
            <a:ext cx="4753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Sistema operacional da Prefeitura</a:t>
            </a:r>
            <a:endParaRPr/>
          </a:p>
        </p:txBody>
      </p:sp>
      <p:sp>
        <p:nvSpPr>
          <p:cNvPr id="207" name="Google Shape;207;p26"/>
          <p:cNvSpPr txBox="1"/>
          <p:nvPr/>
        </p:nvSpPr>
        <p:spPr>
          <a:xfrm>
            <a:off x="0" y="895041"/>
            <a:ext cx="9144000" cy="517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Metas Bimestrais de Arrecadação - 2023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7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aphicFrame>
        <p:nvGraphicFramePr>
          <p:cNvPr id="214" name="Google Shape;214;p27"/>
          <p:cNvGraphicFramePr/>
          <p:nvPr/>
        </p:nvGraphicFramePr>
        <p:xfrm>
          <a:off x="196601" y="11967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{AD98B93B-7019-4CF5-8C1F-8226426DB150}</a:tableStyleId>
              </a:tblPr>
              <a:tblGrid>
                <a:gridCol w="541875"/>
                <a:gridCol w="2880325"/>
                <a:gridCol w="1292425"/>
                <a:gridCol w="1345400"/>
                <a:gridCol w="1345400"/>
                <a:gridCol w="1345400"/>
              </a:tblGrid>
              <a:tr h="336050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pt-BR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JANEIRO A AGOSTO 2023</a:t>
                      </a:r>
                      <a:endParaRPr/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360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/>
                        <a:t>CÓDIGO/DESCRIÇÃO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/>
                        <a:t>ORÇADO INICIAL ATÉ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/>
                        <a:t>2º QUAD.</a:t>
                      </a:r>
                      <a:endParaRPr b="1"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/>
                        <a:t>(a)</a:t>
                      </a:r>
                      <a:endParaRPr b="1" sz="1600" u="none" cap="none" strike="noStrike"/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/>
                        <a:t>ORÇADO FINAL ATÉ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/>
                        <a:t>2º QUAD.</a:t>
                      </a:r>
                      <a:endParaRPr b="1"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/>
                        <a:t>(b)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/>
                        <a:t>ARRECADADO ATÉ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/>
                        <a:t>2º QUAD.</a:t>
                      </a:r>
                      <a:endParaRPr b="1"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/>
                        <a:t>(c)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/>
                        <a:t>DIFERENÇA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/>
                        <a:t>d=(c-b) 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</a:tr>
              <a:tr h="52275"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/>
                        <a:t>RECURSOS LIVRES (NÃO VINCULADOS) 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1.500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Recursos não Vinculados de Impostos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45.682.393,89</a:t>
                      </a:r>
                      <a:endParaRPr/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45.682.393,89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29.109.916,79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-262.446,04</a:t>
                      </a:r>
                      <a:endParaRPr b="0" i="0" sz="1600" u="none" cap="none" strike="noStrike">
                        <a:solidFill>
                          <a:srgbClr val="0061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1.501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Outros Recursos não Vinculados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6.153.408,66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6.153.408,66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6.576.477,60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423.068,94</a:t>
                      </a:r>
                      <a:endParaRPr b="0" i="0" sz="1600" u="none" cap="none" strike="noStrike">
                        <a:solidFill>
                          <a:srgbClr val="0061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61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8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aphicFrame>
        <p:nvGraphicFramePr>
          <p:cNvPr id="221" name="Google Shape;221;p28"/>
          <p:cNvGraphicFramePr/>
          <p:nvPr/>
        </p:nvGraphicFramePr>
        <p:xfrm>
          <a:off x="213693" y="11247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{AD98B93B-7019-4CF5-8C1F-8226426DB150}</a:tableStyleId>
              </a:tblPr>
              <a:tblGrid>
                <a:gridCol w="541875"/>
                <a:gridCol w="2880325"/>
                <a:gridCol w="1292425"/>
                <a:gridCol w="1345400"/>
                <a:gridCol w="1345400"/>
                <a:gridCol w="1345400"/>
              </a:tblGrid>
              <a:tr h="288025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JANEIRO A AGOSTO 2023</a:t>
                      </a:r>
                      <a:endParaRPr/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360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CÓDIGO/DESCRIÇÃO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ORÇADO INICIAL ATÉ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2º QUAD.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(a)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ORÇADO FINAL ATÉ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2º QUAD.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(b)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ARRECADADO ATÉ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2º QUAD.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(c)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DIFERENÇA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d=(c-b) 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</a:tr>
              <a:tr h="52275"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RECURSOS VINCULADOS À EDUCAÇÃO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1.540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Transferências do FUNDEB - Impostos e Transferências de Impostos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14.886.708,69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14.886.708,69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15.086.034,20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199.325,51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1.550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Transferência do Salário-Educação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693.062,92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693.062,92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1.008.206,99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315.144,07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1.551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Transferências de Recursos do FNDE referentes ao Programa Dinheiro Direto na Escola (PDDE)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165,92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165,92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1.552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Transferências de Recursos do FNDE referentes ao Programa Nacional de Alimentação Escolar (PNAE)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335.923,36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335.923,36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315.058,26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-20.865,10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9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aphicFrame>
        <p:nvGraphicFramePr>
          <p:cNvPr id="228" name="Google Shape;228;p29"/>
          <p:cNvGraphicFramePr/>
          <p:nvPr/>
        </p:nvGraphicFramePr>
        <p:xfrm>
          <a:off x="213693" y="11247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{AD98B93B-7019-4CF5-8C1F-8226426DB150}</a:tableStyleId>
              </a:tblPr>
              <a:tblGrid>
                <a:gridCol w="541875"/>
                <a:gridCol w="2880325"/>
                <a:gridCol w="1292425"/>
                <a:gridCol w="1345400"/>
                <a:gridCol w="1345400"/>
                <a:gridCol w="1345400"/>
              </a:tblGrid>
              <a:tr h="288025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JANEIRO A AGOSTO 2023</a:t>
                      </a:r>
                      <a:endParaRPr/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360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CÓDIGO/DESCRIÇÃO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ORÇADO INICIAL ATÉ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2º QUAD.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(a)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ORÇADO FINAL ATÉ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2º QUAD.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(b)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ARRECADADO ATÉ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2º QUAD.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(c)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DIFERENÇA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d=(c-b) 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</a:tr>
              <a:tr h="52275"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RECURSOS VINCULADOS À EDUCAÇÃO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1.553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Transferências de Recursos do FNDE Referentes ao Programa Nacional de Apoio ao Transporte Escolar (PNATE)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53.040,53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53.040,53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36.966,73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-16.073,80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1.569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Outras Transferências de Recursos do FNDE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10.258,82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10.258,82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1.571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Transferências do Estado referentes a Convênios e Instrumentos Congêneres vinculados à Educação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1.718.513,16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1.718.513,16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2.381.782,41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663.269,25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1.576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Transferências de Recursos dos Estados para programas de educação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127.297,27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127.297,27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-127.297,27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0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aphicFrame>
        <p:nvGraphicFramePr>
          <p:cNvPr id="235" name="Google Shape;235;p30"/>
          <p:cNvGraphicFramePr/>
          <p:nvPr/>
        </p:nvGraphicFramePr>
        <p:xfrm>
          <a:off x="213693" y="11247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{AD98B93B-7019-4CF5-8C1F-8226426DB150}</a:tableStyleId>
              </a:tblPr>
              <a:tblGrid>
                <a:gridCol w="541875"/>
                <a:gridCol w="2880325"/>
                <a:gridCol w="1292425"/>
                <a:gridCol w="1345400"/>
                <a:gridCol w="1345400"/>
                <a:gridCol w="1345400"/>
              </a:tblGrid>
              <a:tr h="288025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JANEIRO A AGOSTO 2023</a:t>
                      </a:r>
                      <a:endParaRPr/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360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CÓDIGO/DESCRIÇÃO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ORÇADO INICIAL ATÉ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2º QUAD.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(a)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ORÇADO FINAL ATÉ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2º QUAD.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(b)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ARRECADADO ATÉ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2º QUAD.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(c)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DIFERENÇA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d=(c-b) 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</a:tr>
              <a:tr h="52275"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RECURSOS VINCULADOS À SAUDE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Transferências Fundo a Fundo de Recursos do SUS provenientes do Governo Federal - Bloco de Manutenção das Ações e Serviços Públicos de Saúde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774.391,73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774.391,73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635.393,88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-138.997,85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1.601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Transferências Fundo a Fundo de Recursos do SUS provenientes do Governo Federal - Bloco de Estruturação da Rede de Serviços Públicos de Saúde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429.996,69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429.996,69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1.604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Transferências provenientes do Governo Federal destinadas ao vencimento dos agentes comunitários de saúde e dos agentes de combate às endemias.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1.421.486,20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1.421.486,20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2.077.264,59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655.778,39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1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aphicFrame>
        <p:nvGraphicFramePr>
          <p:cNvPr id="242" name="Google Shape;242;p31"/>
          <p:cNvGraphicFramePr/>
          <p:nvPr/>
        </p:nvGraphicFramePr>
        <p:xfrm>
          <a:off x="213693" y="11247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{AD98B93B-7019-4CF5-8C1F-8226426DB150}</a:tableStyleId>
              </a:tblPr>
              <a:tblGrid>
                <a:gridCol w="541875"/>
                <a:gridCol w="2880325"/>
                <a:gridCol w="1292425"/>
                <a:gridCol w="1345400"/>
                <a:gridCol w="1345400"/>
                <a:gridCol w="1345400"/>
              </a:tblGrid>
              <a:tr h="288025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JANEIRO A AGOSTO 2023</a:t>
                      </a:r>
                      <a:endParaRPr/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360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CÓDIGO/DESCRIÇÃO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ORÇADO INICIAL ATÉ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2º QUAD.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(a)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ORÇADO FINAL ATÉ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2º QUAD.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(b)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ARRECADADO ATÉ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2º QUAD.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(c)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DIFERENÇA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d=(c-b) 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</a:tr>
              <a:tr h="52275"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RECURSOS VINCULADOS À SAUDE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1.605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Assistência financeira da União destinada à complementação ao pagamento dos</a:t>
                      </a:r>
                      <a:b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pisos salariais para profissionais da enfermagem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14.468,20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14.468,20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1.621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Transferências Fundo a Fundo de Recursos do SUS provenientes do Governo Estadual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38.896,39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38.896,39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1.609.713,52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1.570.817,13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1.659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Outros Recursos Vinculados à Saúde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56.576,57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56.576,57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97.461,86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40.885,29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/>
        </p:nvSpPr>
        <p:spPr>
          <a:xfrm>
            <a:off x="0" y="1072207"/>
            <a:ext cx="9144000" cy="79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Informações Gerenciais e Contábeis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179512" y="1988840"/>
            <a:ext cx="8784976" cy="4392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valores informados nesta Audiência Pública são valores da Prefeitura de Monte Sião até o mês de </a:t>
            </a:r>
            <a:r>
              <a:rPr b="1" i="0" lang="pt-BR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Agosto </a:t>
            </a:r>
            <a:r>
              <a:rPr b="0" i="0" lang="pt-BR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b="1" i="0" lang="pt-BR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r>
              <a:rPr b="0" i="0" lang="pt-BR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com destaque</a:t>
            </a:r>
            <a:r>
              <a:rPr b="1" i="0" lang="pt-BR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pt-BR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os meses de </a:t>
            </a:r>
            <a:r>
              <a:rPr b="1" i="0" lang="pt-BR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Maio, Junho, Julho e Agosto de 2023</a:t>
            </a:r>
            <a:r>
              <a:rPr b="0" i="0" lang="pt-BR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São Informações Contábeis e Administrativas desta Entidade.</a:t>
            </a: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2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aphicFrame>
        <p:nvGraphicFramePr>
          <p:cNvPr id="249" name="Google Shape;249;p32"/>
          <p:cNvGraphicFramePr/>
          <p:nvPr/>
        </p:nvGraphicFramePr>
        <p:xfrm>
          <a:off x="213693" y="11247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{AD98B93B-7019-4CF5-8C1F-8226426DB150}</a:tableStyleId>
              </a:tblPr>
              <a:tblGrid>
                <a:gridCol w="541875"/>
                <a:gridCol w="2880325"/>
                <a:gridCol w="1292425"/>
                <a:gridCol w="1345400"/>
                <a:gridCol w="1345400"/>
                <a:gridCol w="1345400"/>
              </a:tblGrid>
              <a:tr h="288025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JANEIRO A AGOSTO 2023</a:t>
                      </a:r>
                      <a:endParaRPr/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360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CÓDIGO/DESCRIÇÃO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ORÇADO INICIAL ATÉ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2º QUAD.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(a)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ORÇADO FINAL ATÉ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2º QUAD.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(b)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ARRECADADO ATÉ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2º QUAD.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(c)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DIFERENÇA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d=(c-b) 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</a:tr>
              <a:tr h="52275"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RECURSOS VINCULADOS À ASSISTÊNCIA SOCIAL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1.660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Transferência de Recursos do Fundo Nacional de Assistência Social - FNAS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242.925,63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242.925,63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289.788,53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46.862,90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1.661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Transferência de Recursos dos Fundos Estaduais de Assistência Social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31.824,32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31.824,32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57.480,77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25.656,45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1.669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Outros Recursos Vinculados à Assistência Social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37.033,35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37.033,35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3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aphicFrame>
        <p:nvGraphicFramePr>
          <p:cNvPr id="256" name="Google Shape;256;p33"/>
          <p:cNvGraphicFramePr/>
          <p:nvPr/>
        </p:nvGraphicFramePr>
        <p:xfrm>
          <a:off x="213693" y="11247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{AD98B93B-7019-4CF5-8C1F-8226426DB150}</a:tableStyleId>
              </a:tblPr>
              <a:tblGrid>
                <a:gridCol w="541875"/>
                <a:gridCol w="2880325"/>
                <a:gridCol w="1292425"/>
                <a:gridCol w="1345400"/>
                <a:gridCol w="1345400"/>
                <a:gridCol w="1345400"/>
              </a:tblGrid>
              <a:tr h="288025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JANEIRO A AGOSTO 2023</a:t>
                      </a:r>
                      <a:endParaRPr/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360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CÓDIGO/DESCRIÇÃO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ORÇADO INICIAL ATÉ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2º QUAD.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(a)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ORÇADO FINAL ATÉ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2º QUAD.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(b)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ARRECADADO ATÉ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2º QUAD.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(c)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DIFERENÇA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d=(c-b) 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</a:tr>
              <a:tr h="52275"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DEMAIS VINCULAÇÕES DECORRENTES DE TRANSFERÊNCIAS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1.700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Outras Transferências de Convênios ou Instrumentos Congêneres da União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452.612,52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452.612,52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604.643,83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152.031,31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1.701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Outras Transferências de Convênios ou Instrumentos Congêneres dos Estados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950.000,00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950.000,00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1.704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Transferências da União Referentes a Compensações Financeiras pela Exploração de Recursos Naturais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388.963,89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388.963,89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538.710,03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149.746,14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1.706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Transferência Especial da União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aphicFrame>
        <p:nvGraphicFramePr>
          <p:cNvPr id="263" name="Google Shape;263;p34"/>
          <p:cNvGraphicFramePr/>
          <p:nvPr/>
        </p:nvGraphicFramePr>
        <p:xfrm>
          <a:off x="213693" y="11247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{AD98B93B-7019-4CF5-8C1F-8226426DB150}</a:tableStyleId>
              </a:tblPr>
              <a:tblGrid>
                <a:gridCol w="541875"/>
                <a:gridCol w="2880325"/>
                <a:gridCol w="1292425"/>
                <a:gridCol w="1345400"/>
                <a:gridCol w="1345400"/>
                <a:gridCol w="1345400"/>
              </a:tblGrid>
              <a:tr h="288025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JANEIRO A AGOSTO 2023</a:t>
                      </a:r>
                      <a:endParaRPr/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360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CÓDIGO/DESCRIÇÃO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ORÇADO INICIAL ATÉ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2º QUAD.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(a)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ORÇADO FINAL ATÉ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2º QUAD.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(b)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ARRECADADO ATÉ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2º QUAD.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(c)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DIFERENÇA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d=(c-b) 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</a:tr>
              <a:tr h="52275"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DEMAIS VINCULAÇÕES DECORRENTES DE TRANSFERÊNCIAS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1.708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Transferência da União Referente à Compensação Financeira de Recursos Minerais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14.144,14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14.144,14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21.963,79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7.819,65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1.710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Transferência Especial dos Estados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75.217,37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75.217,37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1.715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Transferências Destinadas ao Setor Cultural - LC nº 195/2022 - Art. 5º - Audiovisual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173.315,27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173.315,27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1.716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Transferências Destinadas ao Setor Cultural - LC nº 195/2022 - Art. 8º - Demais Setores da Cultura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70.207,66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70.207,66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5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aphicFrame>
        <p:nvGraphicFramePr>
          <p:cNvPr id="270" name="Google Shape;270;p35"/>
          <p:cNvGraphicFramePr/>
          <p:nvPr/>
        </p:nvGraphicFramePr>
        <p:xfrm>
          <a:off x="213693" y="11247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{AD98B93B-7019-4CF5-8C1F-8226426DB150}</a:tableStyleId>
              </a:tblPr>
              <a:tblGrid>
                <a:gridCol w="541875"/>
                <a:gridCol w="2880325"/>
                <a:gridCol w="1292425"/>
                <a:gridCol w="1345400"/>
                <a:gridCol w="1345400"/>
                <a:gridCol w="1345400"/>
              </a:tblGrid>
              <a:tr h="288025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JANEIRO A AGOSTO 2023</a:t>
                      </a:r>
                      <a:endParaRPr/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360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CÓDIGO/DESCRIÇÃO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ORÇADO INICIAL ATÉ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2º QUAD.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(a)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ORÇADO FINAL ATÉ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2º QUAD.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(b)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ARRECADADO ATÉ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2º QUAD.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(c)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DIFERENÇA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d=(c-b) 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</a:tr>
              <a:tr h="52275"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DEMAIS VINCULAÇÕES LEGAIS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1.750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Recursos da Contribuição de Intervenção no Domínio Econômico - CIDE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17.680,18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17.680,18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8.638,97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-9.041,21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1.751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Recursos da Contribuição para o Custeio do Serviço de Iluminação Pública - COSIP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2.722.747,20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2.722.747,20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2.122.364,26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-600.382,94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1.752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Recursos Vinculados ao Trânsito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583,67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583,67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1.754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Recursos de Operações de Crédito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19.801.797,79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19.801.797,79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-19.801.797,79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1.755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Recursos de Alienação de Bens/Ativos - Administração Direta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106.081,06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106.081,06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7.681,83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-98.399,23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</a:tr>
              <a:tr h="102950"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dk1"/>
                          </a:solidFill>
                        </a:rPr>
                        <a:t>OUTRAS VINCULAÇÕES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625" marB="0" marR="8625" marL="8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102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1.898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Recursos a Classificar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89.173,81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89.173,81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EE7"/>
                    </a:solidFill>
                  </a:tcPr>
                </a:tc>
              </a:tr>
              <a:tr h="1029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95.720.476,08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95.720.476,08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80.946.000,66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-14.774.475,42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6"/>
          <p:cNvSpPr txBox="1"/>
          <p:nvPr/>
        </p:nvSpPr>
        <p:spPr>
          <a:xfrm>
            <a:off x="613792" y="1124744"/>
            <a:ext cx="7772400" cy="792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Despesa</a:t>
            </a:r>
            <a:endParaRPr/>
          </a:p>
        </p:txBody>
      </p:sp>
      <p:sp>
        <p:nvSpPr>
          <p:cNvPr id="276" name="Google Shape;276;p36"/>
          <p:cNvSpPr txBox="1"/>
          <p:nvPr/>
        </p:nvSpPr>
        <p:spPr>
          <a:xfrm>
            <a:off x="179512" y="1916832"/>
            <a:ext cx="8640960" cy="47525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55587" lvl="0" marL="36512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🞂"/>
            </a:pP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 Empenhado: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Intenção de Compra de materiais, serviços e investimentos;</a:t>
            </a:r>
            <a:endParaRPr/>
          </a:p>
          <a:p>
            <a:pPr indent="-255587" lvl="0" marL="365125" marR="0" rtl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5587" lvl="0" marL="365125" marR="0" rtl="0" algn="just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🞂"/>
            </a:pP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 Liquidado: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Entrega de Mercadoria e ou serviço.</a:t>
            </a:r>
            <a:endParaRPr/>
          </a:p>
          <a:p>
            <a:pPr indent="-139001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6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85" name="Google Shape;285;p37"/>
          <p:cNvSpPr txBox="1"/>
          <p:nvPr/>
        </p:nvSpPr>
        <p:spPr>
          <a:xfrm>
            <a:off x="93796" y="6488668"/>
            <a:ext cx="4753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Sistema operacional da Prefeitura</a:t>
            </a:r>
            <a:endParaRPr/>
          </a:p>
        </p:txBody>
      </p:sp>
      <p:sp>
        <p:nvSpPr>
          <p:cNvPr id="286" name="Google Shape;286;p37"/>
          <p:cNvSpPr txBox="1"/>
          <p:nvPr/>
        </p:nvSpPr>
        <p:spPr>
          <a:xfrm>
            <a:off x="0" y="857250"/>
            <a:ext cx="9144000" cy="699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pt-BR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Despesa Empenhada período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pt-BR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Janeiro a Agosto de 2023</a:t>
            </a:r>
            <a:endParaRPr/>
          </a:p>
        </p:txBody>
      </p:sp>
      <p:graphicFrame>
        <p:nvGraphicFramePr>
          <p:cNvPr id="287" name="Google Shape;287;p37"/>
          <p:cNvGraphicFramePr/>
          <p:nvPr/>
        </p:nvGraphicFramePr>
        <p:xfrm>
          <a:off x="467544" y="17008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{AD98B93B-7019-4CF5-8C1F-8226426DB150}</a:tableStyleId>
              </a:tblPr>
              <a:tblGrid>
                <a:gridCol w="3158000"/>
                <a:gridCol w="1627050"/>
                <a:gridCol w="1561950"/>
                <a:gridCol w="1659575"/>
              </a:tblGrid>
              <a:tr h="80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None/>
                      </a:pPr>
                      <a:r>
                        <a:rPr lang="pt-BR" sz="1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PREFEITURA</a:t>
                      </a:r>
                      <a:br>
                        <a:rPr lang="pt-BR" sz="1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pt-BR" sz="1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(a)</a:t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CÂMARA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(b)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MUNICÍPIO</a:t>
                      </a:r>
                      <a:br>
                        <a:rPr lang="pt-BR" sz="1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pt-BR" sz="1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(c=a+b)</a:t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Janeiro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33.855.808,53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2.570,00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33.858.378,53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Fevereiro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7.929.773,03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198.368,00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8.128.141,03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Março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8.122.925,34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287.231,71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8.410.157,05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Abril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4.436.926,71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188.807,36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4.625.734,07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(Janeiro a Abril 2023)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54.345.433,61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676.977,07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55.022.410,68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4.699.197,16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195.921,22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4.895.118,38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Junho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5.833.172,10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179.129,38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6.012.301,48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Julho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18.718.595,43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162.801,55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18.881.396,98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Agosto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5.365.007,58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0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5.365.007,58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(Maio a Agosto 2023)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34.615.972,27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537.852,15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35.153.824,42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88.961.405,88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1.214.829,22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90.176.235,10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916832"/>
            <a:ext cx="8784976" cy="4571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8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5" name="Google Shape;295;p38"/>
          <p:cNvSpPr txBox="1"/>
          <p:nvPr/>
        </p:nvSpPr>
        <p:spPr>
          <a:xfrm>
            <a:off x="93796" y="6488668"/>
            <a:ext cx="4753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Sistema operacional da Prefeitura</a:t>
            </a:r>
            <a:endParaRPr/>
          </a:p>
        </p:txBody>
      </p:sp>
      <p:sp>
        <p:nvSpPr>
          <p:cNvPr id="296" name="Google Shape;296;p38"/>
          <p:cNvSpPr txBox="1"/>
          <p:nvPr/>
        </p:nvSpPr>
        <p:spPr>
          <a:xfrm>
            <a:off x="0" y="857250"/>
            <a:ext cx="9144000" cy="1203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Gráfico Despesa Empenhada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Período Janeiro a Agosto de 2023</a:t>
            </a:r>
            <a:endParaRPr/>
          </a:p>
        </p:txBody>
      </p:sp>
      <p:sp>
        <p:nvSpPr>
          <p:cNvPr id="297" name="Google Shape;297;p38"/>
          <p:cNvSpPr/>
          <p:nvPr/>
        </p:nvSpPr>
        <p:spPr>
          <a:xfrm>
            <a:off x="2375756" y="2564905"/>
            <a:ext cx="684076" cy="2952328"/>
          </a:xfrm>
          <a:prstGeom prst="rect">
            <a:avLst/>
          </a:prstGeom>
          <a:noFill/>
          <a:ln cap="flat" cmpd="sng" w="7620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8"/>
          <p:cNvSpPr/>
          <p:nvPr/>
        </p:nvSpPr>
        <p:spPr>
          <a:xfrm>
            <a:off x="4644009" y="4941168"/>
            <a:ext cx="684076" cy="701743"/>
          </a:xfrm>
          <a:prstGeom prst="rect">
            <a:avLst/>
          </a:prstGeom>
          <a:noFill/>
          <a:ln cap="flat" cmpd="sng" w="762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9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6" name="Google Shape;306;p39"/>
          <p:cNvSpPr txBox="1"/>
          <p:nvPr/>
        </p:nvSpPr>
        <p:spPr>
          <a:xfrm>
            <a:off x="93796" y="6488668"/>
            <a:ext cx="4753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Sistema operacional da Prefeitura</a:t>
            </a:r>
            <a:endParaRPr/>
          </a:p>
        </p:txBody>
      </p:sp>
      <p:sp>
        <p:nvSpPr>
          <p:cNvPr id="307" name="Google Shape;307;p39"/>
          <p:cNvSpPr txBox="1"/>
          <p:nvPr/>
        </p:nvSpPr>
        <p:spPr>
          <a:xfrm>
            <a:off x="-29592" y="692696"/>
            <a:ext cx="9144000" cy="771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pt-BR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Despesa Liquidada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pt-BR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Período Janeiro a Agosto de 2023</a:t>
            </a:r>
            <a:endParaRPr/>
          </a:p>
        </p:txBody>
      </p:sp>
      <p:graphicFrame>
        <p:nvGraphicFramePr>
          <p:cNvPr id="308" name="Google Shape;308;p39"/>
          <p:cNvGraphicFramePr/>
          <p:nvPr/>
        </p:nvGraphicFramePr>
        <p:xfrm>
          <a:off x="467544" y="17008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{AD98B93B-7019-4CF5-8C1F-8226426DB150}</a:tableStyleId>
              </a:tblPr>
              <a:tblGrid>
                <a:gridCol w="3158000"/>
                <a:gridCol w="1627050"/>
                <a:gridCol w="1561950"/>
                <a:gridCol w="1659575"/>
              </a:tblGrid>
              <a:tr h="80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None/>
                      </a:pPr>
                      <a:r>
                        <a:rPr lang="pt-BR" sz="1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PREFEITURA</a:t>
                      </a:r>
                      <a:br>
                        <a:rPr lang="pt-BR" sz="1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pt-BR" sz="1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(a)</a:t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CÂMARA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(b)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MUNICÍPIO</a:t>
                      </a:r>
                      <a:br>
                        <a:rPr lang="pt-BR" sz="1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pt-BR" sz="1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(c=a+b)</a:t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Janeiro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4.632.923,45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4.632.923,45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Fevereiro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7.206.841,97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174.163,56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7.381.005,53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Março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7.436.537,72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213.720,41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7.650.258,13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Abril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8.011.528,44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218.906,66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8.230.435,10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(Janeiro a Abril 2023)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27.287.831,58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606.790,63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27.894.622,21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7.533.562,28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187.699,12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7.721.261,40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Junho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8.723.562,71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177.816,50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8.901.379,21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Julho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10.073.897,82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176.766,99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10.250.664,81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Agosto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10.677.178,24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0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10.677.178,24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(Maio a Agosto 2023)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37.008.201,05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542.282,61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37.550.483,66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64.296.032,63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1.149.073,24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65.445.105,87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916832"/>
            <a:ext cx="8784976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0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16" name="Google Shape;316;p40"/>
          <p:cNvSpPr txBox="1"/>
          <p:nvPr/>
        </p:nvSpPr>
        <p:spPr>
          <a:xfrm>
            <a:off x="93796" y="6488668"/>
            <a:ext cx="4753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Sistema operacional da Prefeitura</a:t>
            </a:r>
            <a:endParaRPr/>
          </a:p>
        </p:txBody>
      </p:sp>
      <p:sp>
        <p:nvSpPr>
          <p:cNvPr id="317" name="Google Shape;317;p40"/>
          <p:cNvSpPr txBox="1"/>
          <p:nvPr/>
        </p:nvSpPr>
        <p:spPr>
          <a:xfrm>
            <a:off x="0" y="857250"/>
            <a:ext cx="9144000" cy="1203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Gráfico Despesa Liquidada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Período Janeiro a Agosto de 2023</a:t>
            </a:r>
            <a:endParaRPr/>
          </a:p>
        </p:txBody>
      </p:sp>
      <p:sp>
        <p:nvSpPr>
          <p:cNvPr id="318" name="Google Shape;318;p40"/>
          <p:cNvSpPr/>
          <p:nvPr/>
        </p:nvSpPr>
        <p:spPr>
          <a:xfrm>
            <a:off x="7740352" y="2736428"/>
            <a:ext cx="720080" cy="3068835"/>
          </a:xfrm>
          <a:prstGeom prst="rect">
            <a:avLst/>
          </a:prstGeom>
          <a:noFill/>
          <a:ln cap="flat" cmpd="sng" w="7620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40"/>
          <p:cNvSpPr/>
          <p:nvPr/>
        </p:nvSpPr>
        <p:spPr>
          <a:xfrm>
            <a:off x="2339752" y="4221088"/>
            <a:ext cx="720080" cy="1580566"/>
          </a:xfrm>
          <a:prstGeom prst="rect">
            <a:avLst/>
          </a:prstGeom>
          <a:noFill/>
          <a:ln cap="flat" cmpd="sng" w="762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1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27" name="Google Shape;327;p41"/>
          <p:cNvSpPr txBox="1"/>
          <p:nvPr/>
        </p:nvSpPr>
        <p:spPr>
          <a:xfrm>
            <a:off x="93796" y="6488668"/>
            <a:ext cx="4753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Sistema operacional da Prefeitura</a:t>
            </a:r>
            <a:endParaRPr/>
          </a:p>
        </p:txBody>
      </p:sp>
      <p:sp>
        <p:nvSpPr>
          <p:cNvPr id="328" name="Google Shape;328;p41"/>
          <p:cNvSpPr txBox="1"/>
          <p:nvPr/>
        </p:nvSpPr>
        <p:spPr>
          <a:xfrm>
            <a:off x="0" y="793750"/>
            <a:ext cx="9144000" cy="771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pt-BR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Despesa Paga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pt-BR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Período Janeiro a Agosto de 2023</a:t>
            </a:r>
            <a:endParaRPr/>
          </a:p>
        </p:txBody>
      </p:sp>
      <p:graphicFrame>
        <p:nvGraphicFramePr>
          <p:cNvPr id="329" name="Google Shape;329;p41"/>
          <p:cNvGraphicFramePr/>
          <p:nvPr/>
        </p:nvGraphicFramePr>
        <p:xfrm>
          <a:off x="467544" y="17008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{AD98B93B-7019-4CF5-8C1F-8226426DB150}</a:tableStyleId>
              </a:tblPr>
              <a:tblGrid>
                <a:gridCol w="3158000"/>
                <a:gridCol w="1627050"/>
                <a:gridCol w="1561950"/>
                <a:gridCol w="1659575"/>
              </a:tblGrid>
              <a:tr h="80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None/>
                      </a:pPr>
                      <a:r>
                        <a:rPr lang="pt-BR" sz="1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PREFEITURA</a:t>
                      </a:r>
                      <a:br>
                        <a:rPr lang="pt-BR" sz="1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pt-BR" sz="1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(a)</a:t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CÂMARA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(b)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MUNICÍPIO</a:t>
                      </a:r>
                      <a:br>
                        <a:rPr lang="pt-BR" sz="1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pt-BR" sz="1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(c=a+b)</a:t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Janeiro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64.314,94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64.314,94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Fevereiro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6.494.297,95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1.697,63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6.495.995,58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Março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7.118.894,37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213.256,36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7.332.150,73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Abril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8.280.691,25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213.050,24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8.493.741,49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(Janeiro a Abril 2023)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21.958.198,51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428.004,23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22.386.202,74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7.368.949,52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192.104,09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7.561.053,61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Junho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8.863.595,35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192.080,61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9.055.675,96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Julho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9.552.431,67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175.387,03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9.727.818,70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Agosto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10.342.653,98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b="1" i="0" sz="17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10.342.653,98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(Maio a Agosto 2023)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36.127.630,52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559.571,73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36.687.202,25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58.085.829,03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987.575,96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59.073.404,99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idx="4294967295" type="ctrTitle"/>
          </p:nvPr>
        </p:nvSpPr>
        <p:spPr>
          <a:xfrm>
            <a:off x="-15957" y="980729"/>
            <a:ext cx="9144000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pt-B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RECEITA</a:t>
            </a:r>
            <a:endParaRPr/>
          </a:p>
        </p:txBody>
      </p:sp>
      <p:sp>
        <p:nvSpPr>
          <p:cNvPr id="106" name="Google Shape;106;p15"/>
          <p:cNvSpPr txBox="1"/>
          <p:nvPr>
            <p:ph idx="4294967295" type="subTitle"/>
          </p:nvPr>
        </p:nvSpPr>
        <p:spPr>
          <a:xfrm>
            <a:off x="0" y="1484313"/>
            <a:ext cx="8964613" cy="4897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71450" lvl="0" marL="1714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Em sentido amplo, receitas públicas são ingressos de recursos financeiros nos cofres públicos, ou seja, receitas de tributos, contribuições, patrimoniais, industriais, agropecuárias, serviços, transferências e outras receitas correntes deduzidas as duplicidades (contribuição ao FUNDEB, receitas de compensação)</a:t>
            </a:r>
            <a:endParaRPr/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824286"/>
            <a:ext cx="8784976" cy="484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2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37" name="Google Shape;337;p42"/>
          <p:cNvSpPr txBox="1"/>
          <p:nvPr/>
        </p:nvSpPr>
        <p:spPr>
          <a:xfrm>
            <a:off x="93796" y="6488668"/>
            <a:ext cx="4753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Sistema operacional da Prefeitura</a:t>
            </a:r>
            <a:endParaRPr/>
          </a:p>
        </p:txBody>
      </p:sp>
      <p:sp>
        <p:nvSpPr>
          <p:cNvPr id="338" name="Google Shape;338;p42"/>
          <p:cNvSpPr txBox="1"/>
          <p:nvPr/>
        </p:nvSpPr>
        <p:spPr>
          <a:xfrm>
            <a:off x="13657" y="620688"/>
            <a:ext cx="9144000" cy="1203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Gráfico Despesa Paga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Período Janeiro a Agosto de 2023</a:t>
            </a:r>
            <a:endParaRPr/>
          </a:p>
        </p:txBody>
      </p:sp>
      <p:sp>
        <p:nvSpPr>
          <p:cNvPr id="339" name="Google Shape;339;p42"/>
          <p:cNvSpPr/>
          <p:nvPr/>
        </p:nvSpPr>
        <p:spPr>
          <a:xfrm>
            <a:off x="7668344" y="2848472"/>
            <a:ext cx="1080119" cy="2812776"/>
          </a:xfrm>
          <a:prstGeom prst="rect">
            <a:avLst/>
          </a:prstGeom>
          <a:noFill/>
          <a:ln cap="flat" cmpd="sng" w="7620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42"/>
          <p:cNvSpPr/>
          <p:nvPr/>
        </p:nvSpPr>
        <p:spPr>
          <a:xfrm>
            <a:off x="1998435" y="5301208"/>
            <a:ext cx="773365" cy="458423"/>
          </a:xfrm>
          <a:prstGeom prst="rect">
            <a:avLst/>
          </a:prstGeom>
          <a:noFill/>
          <a:ln cap="flat" cmpd="sng" w="762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3"/>
          <p:cNvSpPr txBox="1"/>
          <p:nvPr/>
        </p:nvSpPr>
        <p:spPr>
          <a:xfrm>
            <a:off x="179388" y="5028958"/>
            <a:ext cx="8785225" cy="1568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719138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município de Monte Sião apresenta o valor de DESPESA a liquidar Até  Agosto de 2023 no valor de 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R$ </a:t>
            </a:r>
            <a:r>
              <a:rPr b="1"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24.731.129,23 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 seja, existem serviços e compras de mercadorias que serão entregues durante o ano de 2023.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7" name="Google Shape;347;p43"/>
          <p:cNvGraphicFramePr/>
          <p:nvPr/>
        </p:nvGraphicFramePr>
        <p:xfrm>
          <a:off x="142859" y="21155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{1A6DF854-9E36-4809-9AF0-A9BFA538B182}</a:tableStyleId>
              </a:tblPr>
              <a:tblGrid>
                <a:gridCol w="2989000"/>
                <a:gridCol w="2039325"/>
                <a:gridCol w="1901625"/>
                <a:gridCol w="1928350"/>
              </a:tblGrid>
              <a:tr h="70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r>
                        <a:t/>
                      </a:r>
                      <a:endParaRPr b="1" i="0" sz="2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r>
                        <a:rPr b="1" i="0" lang="pt-BR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Prefeitura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r>
                        <a:rPr b="1" i="0" lang="pt-BR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(a)</a:t>
                      </a:r>
                      <a:endParaRPr/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r>
                        <a:rPr b="1" i="0" lang="pt-BR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Câmara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r>
                        <a:rPr b="1" i="0" lang="pt-BR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(b)</a:t>
                      </a:r>
                      <a:endParaRPr/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r>
                        <a:rPr b="1" i="0" lang="pt-BR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Município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r>
                        <a:rPr b="1" i="0" lang="pt-BR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C=(a+b)</a:t>
                      </a:r>
                      <a:endParaRPr/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2200"/>
                        <a:buFont typeface="Calibri"/>
                        <a:buNone/>
                      </a:pPr>
                      <a:r>
                        <a:rPr b="1" i="0" lang="pt-BR" sz="2200" u="none" cap="none" strike="noStrike">
                          <a:solidFill>
                            <a:srgbClr val="0C0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Valor Empenhado (I)</a:t>
                      </a:r>
                      <a:endParaRPr/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88.961.405,88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1.214.829,22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90.176.235,10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2200"/>
                        <a:buFont typeface="Calibri"/>
                        <a:buNone/>
                      </a:pPr>
                      <a:r>
                        <a:rPr b="1" i="0" lang="pt-BR" sz="2200" u="none" cap="none" strike="noStrike">
                          <a:solidFill>
                            <a:srgbClr val="0C0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Valor Liquidado (II)</a:t>
                      </a:r>
                      <a:endParaRPr/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64.296.032,63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1.149.073,24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65.445.105,87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2200"/>
                        <a:buFont typeface="Calibri"/>
                        <a:buNone/>
                      </a:pPr>
                      <a:r>
                        <a:rPr b="1" i="0" lang="pt-BR" sz="2200" u="none" cap="none" strike="noStrike">
                          <a:solidFill>
                            <a:srgbClr val="0C0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Saldo a Liquidar = (I – II)</a:t>
                      </a:r>
                      <a:endParaRPr/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24.665.373,25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65.755,98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24.731.129,23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2200"/>
                        <a:buFont typeface="Calibri"/>
                        <a:buNone/>
                      </a:pPr>
                      <a:r>
                        <a:rPr b="1" i="0" lang="pt-BR" sz="2200" u="none" cap="none" strike="noStrike">
                          <a:solidFill>
                            <a:srgbClr val="0C0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Valor Pago (III)</a:t>
                      </a:r>
                      <a:endParaRPr/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58.085.829,03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987.575,96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59.073.404,99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2200"/>
                        <a:buFont typeface="Calibri"/>
                        <a:buNone/>
                      </a:pPr>
                      <a:r>
                        <a:rPr b="1" i="0" lang="pt-BR" sz="2200" u="none" cap="none" strike="noStrike">
                          <a:solidFill>
                            <a:srgbClr val="0C0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Saldo a Pagar = (I-III)</a:t>
                      </a:r>
                      <a:endParaRPr/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6.210.203,60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161.497,28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6.371.700,88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48" name="Google Shape;34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3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50" name="Google Shape;350;p43"/>
          <p:cNvSpPr txBox="1"/>
          <p:nvPr/>
        </p:nvSpPr>
        <p:spPr>
          <a:xfrm>
            <a:off x="93796" y="6488668"/>
            <a:ext cx="4753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Sistema operacional da Prefeitura</a:t>
            </a:r>
            <a:endParaRPr/>
          </a:p>
        </p:txBody>
      </p:sp>
      <p:sp>
        <p:nvSpPr>
          <p:cNvPr id="351" name="Google Shape;351;p43"/>
          <p:cNvSpPr txBox="1"/>
          <p:nvPr/>
        </p:nvSpPr>
        <p:spPr>
          <a:xfrm>
            <a:off x="47375" y="884594"/>
            <a:ext cx="9144000" cy="1203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Despesa Empenhada, Liquidada e Paga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 Período Janeiro a Agosto de 2023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4"/>
          <p:cNvSpPr txBox="1"/>
          <p:nvPr/>
        </p:nvSpPr>
        <p:spPr>
          <a:xfrm>
            <a:off x="0" y="12576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7" name="Google Shape;35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646" y="1988839"/>
            <a:ext cx="8712833" cy="432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4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60" name="Google Shape;360;p44"/>
          <p:cNvSpPr txBox="1"/>
          <p:nvPr/>
        </p:nvSpPr>
        <p:spPr>
          <a:xfrm>
            <a:off x="93796" y="6488668"/>
            <a:ext cx="4753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Sistema operacional da Prefeitura</a:t>
            </a:r>
            <a:endParaRPr/>
          </a:p>
        </p:txBody>
      </p:sp>
      <p:sp>
        <p:nvSpPr>
          <p:cNvPr id="361" name="Google Shape;361;p44"/>
          <p:cNvSpPr txBox="1"/>
          <p:nvPr/>
        </p:nvSpPr>
        <p:spPr>
          <a:xfrm>
            <a:off x="47375" y="884594"/>
            <a:ext cx="9144000" cy="8882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Receita x Despesas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Janeiro a Agosto de 2023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5"/>
          <p:cNvSpPr txBox="1"/>
          <p:nvPr/>
        </p:nvSpPr>
        <p:spPr>
          <a:xfrm>
            <a:off x="0" y="12576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67" name="Google Shape;367;p45"/>
          <p:cNvGraphicFramePr/>
          <p:nvPr/>
        </p:nvGraphicFramePr>
        <p:xfrm>
          <a:off x="251520" y="28529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{AD98B93B-7019-4CF5-8C1F-8226426DB150}</a:tableStyleId>
              </a:tblPr>
              <a:tblGrid>
                <a:gridCol w="3517150"/>
                <a:gridCol w="2567500"/>
                <a:gridCol w="2628300"/>
              </a:tblGrid>
              <a:tr h="908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Descrição</a:t>
                      </a:r>
                      <a:endParaRPr/>
                    </a:p>
                  </a:txBody>
                  <a:tcPr marT="4800" marB="0" marR="4800" marL="48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Disponibilidade</a:t>
                      </a:r>
                      <a:endParaRPr/>
                    </a:p>
                  </a:txBody>
                  <a:tcPr marT="4800" marB="0" marR="4800" marL="48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Dívida</a:t>
                      </a:r>
                      <a:endParaRPr/>
                    </a:p>
                  </a:txBody>
                  <a:tcPr marT="4800" marB="0" marR="4800" marL="4800" anchor="ctr">
                    <a:solidFill>
                      <a:srgbClr val="D8D8D8"/>
                    </a:solidFill>
                  </a:tcPr>
                </a:tc>
              </a:tr>
              <a:tr h="458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Vinculado</a:t>
                      </a:r>
                      <a:endParaRPr/>
                    </a:p>
                  </a:txBody>
                  <a:tcPr marT="4800" marB="0" marR="4800" marL="48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39.909.792,44</a:t>
                      </a:r>
                      <a:endParaRPr/>
                    </a:p>
                  </a:txBody>
                  <a:tcPr marT="9525" marB="0" marR="9525" marL="95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10.985.621,20</a:t>
                      </a:r>
                      <a:endParaRPr/>
                    </a:p>
                  </a:txBody>
                  <a:tcPr marT="9525" marB="0" marR="9525" marL="9525" anchor="ctr">
                    <a:solidFill>
                      <a:schemeClr val="lt1"/>
                    </a:solidFill>
                  </a:tcPr>
                </a:tc>
              </a:tr>
              <a:tr h="458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Não Vinculado</a:t>
                      </a:r>
                      <a:endParaRPr/>
                    </a:p>
                  </a:txBody>
                  <a:tcPr marT="4800" marB="0" marR="4800" marL="48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26.947.821,69</a:t>
                      </a:r>
                      <a:endParaRPr/>
                    </a:p>
                  </a:txBody>
                  <a:tcPr marT="9525" marB="0" marR="9525" marL="95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22.945.171,81</a:t>
                      </a:r>
                      <a:endParaRPr/>
                    </a:p>
                  </a:txBody>
                  <a:tcPr marT="9525" marB="0" marR="9525" marL="9525" anchor="ctr">
                    <a:solidFill>
                      <a:schemeClr val="lt1"/>
                    </a:solidFill>
                  </a:tcPr>
                </a:tc>
              </a:tr>
              <a:tr h="458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T="4800" marB="0" marR="4800" marL="48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66.857.614,13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33.930.793,01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368" name="Google Shape;368;p45"/>
          <p:cNvSpPr txBox="1"/>
          <p:nvPr/>
        </p:nvSpPr>
        <p:spPr>
          <a:xfrm>
            <a:off x="0" y="1231234"/>
            <a:ext cx="9144000" cy="13896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None/>
            </a:pPr>
            <a:r>
              <a:rPr b="1" lang="pt-BR" sz="4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Disponibilidade x Dívida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None/>
            </a:pPr>
            <a:r>
              <a:rPr b="1" lang="pt-BR" sz="4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Prefeitura – 31/08/2023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9" name="Google Shape;36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5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71" name="Google Shape;371;p45"/>
          <p:cNvSpPr txBox="1"/>
          <p:nvPr/>
        </p:nvSpPr>
        <p:spPr>
          <a:xfrm>
            <a:off x="93796" y="6488668"/>
            <a:ext cx="4753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Sistema operacional da Prefeitura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6"/>
          <p:cNvSpPr txBox="1"/>
          <p:nvPr/>
        </p:nvSpPr>
        <p:spPr>
          <a:xfrm>
            <a:off x="0" y="12576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7" name="Google Shape;37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646" y="2307239"/>
            <a:ext cx="8712833" cy="4002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6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80" name="Google Shape;380;p46"/>
          <p:cNvSpPr txBox="1"/>
          <p:nvPr/>
        </p:nvSpPr>
        <p:spPr>
          <a:xfrm>
            <a:off x="93796" y="6488668"/>
            <a:ext cx="4753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Sistema operacional da Prefeitura</a:t>
            </a:r>
            <a:endParaRPr/>
          </a:p>
        </p:txBody>
      </p:sp>
      <p:sp>
        <p:nvSpPr>
          <p:cNvPr id="381" name="Google Shape;381;p46"/>
          <p:cNvSpPr txBox="1"/>
          <p:nvPr/>
        </p:nvSpPr>
        <p:spPr>
          <a:xfrm>
            <a:off x="47375" y="884594"/>
            <a:ext cx="9144000" cy="1176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Gráfico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Disponibilidade x Dívida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Prefeitura 31/08/2023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7"/>
          <p:cNvSpPr txBox="1"/>
          <p:nvPr/>
        </p:nvSpPr>
        <p:spPr>
          <a:xfrm>
            <a:off x="0" y="12576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87" name="Google Shape;387;p47"/>
          <p:cNvGraphicFramePr/>
          <p:nvPr/>
        </p:nvGraphicFramePr>
        <p:xfrm>
          <a:off x="251520" y="21328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{AD98B93B-7019-4CF5-8C1F-8226426DB150}</a:tableStyleId>
              </a:tblPr>
              <a:tblGrid>
                <a:gridCol w="2702075"/>
                <a:gridCol w="1972500"/>
                <a:gridCol w="2019200"/>
                <a:gridCol w="2019200"/>
              </a:tblGrid>
              <a:tr h="815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Descrição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Saldo em 31/12/2022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Saldo em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30/04/2023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Saldo em 31/08/2023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D8D8D8"/>
                    </a:solidFill>
                  </a:tcPr>
                </a:tc>
              </a:tr>
              <a:tr h="1141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Banco de Desenvolvimento de Minas Gerais - BDMG</a:t>
                      </a:r>
                      <a:endParaRPr/>
                    </a:p>
                  </a:txBody>
                  <a:tcPr marT="9525" marB="0" marR="9525" marL="9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1.586.146,00</a:t>
                      </a:r>
                      <a:endParaRPr/>
                    </a:p>
                  </a:txBody>
                  <a:tcPr marT="9525" marB="0" marR="9525" marL="9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1.802.101,08</a:t>
                      </a:r>
                      <a:endParaRPr/>
                    </a:p>
                  </a:txBody>
                  <a:tcPr marT="9525" marB="0" marR="9525" marL="9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576.365,36</a:t>
                      </a:r>
                      <a:endParaRPr/>
                    </a:p>
                  </a:txBody>
                  <a:tcPr marT="9525" marB="0" marR="9525" marL="9525" anchor="ctr">
                    <a:solidFill>
                      <a:schemeClr val="lt1"/>
                    </a:solidFill>
                  </a:tcPr>
                </a:tc>
              </a:tr>
              <a:tr h="692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Instituto Nacional de Seguro Social - INSS </a:t>
                      </a:r>
                      <a:endParaRPr/>
                    </a:p>
                  </a:txBody>
                  <a:tcPr marT="9525" marB="0" marR="9525" marL="9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4.119.596,43</a:t>
                      </a:r>
                      <a:endParaRPr/>
                    </a:p>
                  </a:txBody>
                  <a:tcPr marT="9525" marB="0" marR="9525" marL="9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4.098.250,03</a:t>
                      </a:r>
                      <a:endParaRPr/>
                    </a:p>
                  </a:txBody>
                  <a:tcPr marT="9525" marB="0" marR="9525" marL="9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2.880.895,35</a:t>
                      </a:r>
                      <a:endParaRPr/>
                    </a:p>
                  </a:txBody>
                  <a:tcPr marT="9525" marB="0" marR="9525" marL="9525" anchor="ctr">
                    <a:solidFill>
                      <a:schemeClr val="lt1"/>
                    </a:solidFill>
                  </a:tcPr>
                </a:tc>
              </a:tr>
              <a:tr h="411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Precatórios </a:t>
                      </a:r>
                      <a:endParaRPr/>
                    </a:p>
                  </a:txBody>
                  <a:tcPr marT="9525" marB="0" marR="9525" marL="9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2.749.339,37</a:t>
                      </a:r>
                      <a:endParaRPr/>
                    </a:p>
                  </a:txBody>
                  <a:tcPr marT="9525" marB="0" marR="9525" marL="9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997.844,66</a:t>
                      </a:r>
                      <a:endParaRPr/>
                    </a:p>
                  </a:txBody>
                  <a:tcPr marT="9525" marB="0" marR="9525" marL="9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2.075.487,13</a:t>
                      </a:r>
                      <a:endParaRPr/>
                    </a:p>
                  </a:txBody>
                  <a:tcPr marT="9525" marB="0" marR="9525" marL="9525" anchor="ctr">
                    <a:solidFill>
                      <a:schemeClr val="lt1"/>
                    </a:solidFill>
                  </a:tcPr>
                </a:tc>
              </a:tr>
              <a:tr h="411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8.455.081,80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6.898.195,77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5.532.747,84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388" name="Google Shape;388;p47"/>
          <p:cNvSpPr txBox="1"/>
          <p:nvPr/>
        </p:nvSpPr>
        <p:spPr>
          <a:xfrm>
            <a:off x="0" y="764704"/>
            <a:ext cx="9144000" cy="13896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None/>
            </a:pPr>
            <a:r>
              <a:rPr b="1" lang="pt-BR" sz="4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Dívida Fundada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None/>
            </a:pPr>
            <a:r>
              <a:rPr b="1" lang="pt-BR" sz="4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Prefeitura – 31/08/2023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89" name="Google Shape;38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7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91" name="Google Shape;391;p47"/>
          <p:cNvSpPr txBox="1"/>
          <p:nvPr/>
        </p:nvSpPr>
        <p:spPr>
          <a:xfrm>
            <a:off x="93796" y="6488668"/>
            <a:ext cx="4753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Sistema operacional da Prefeitura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8"/>
          <p:cNvSpPr txBox="1"/>
          <p:nvPr>
            <p:ph type="title"/>
          </p:nvPr>
        </p:nvSpPr>
        <p:spPr>
          <a:xfrm>
            <a:off x="26910" y="1052809"/>
            <a:ext cx="9144000" cy="1008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200"/>
              <a:t>Manutenção e Desenvolvimento do Ensino  </a:t>
            </a:r>
            <a:br>
              <a:rPr lang="pt-BR" sz="3200"/>
            </a:br>
            <a:r>
              <a:rPr lang="pt-BR" sz="3200"/>
              <a:t>(CF. Art. 212; LF 9394/96; EC 53/06) </a:t>
            </a:r>
            <a:endParaRPr b="1" sz="3200"/>
          </a:p>
        </p:txBody>
      </p:sp>
      <p:pic>
        <p:nvPicPr>
          <p:cNvPr descr="C:\Users\Admin\Desktop\images.jpg" id="397" name="Google Shape;39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05618"/>
            <a:ext cx="9144000" cy="460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8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49"/>
          <p:cNvPicPr preferRelativeResize="0"/>
          <p:nvPr/>
        </p:nvPicPr>
        <p:blipFill rotWithShape="1">
          <a:blip r:embed="rId3">
            <a:alphaModFix/>
          </a:blip>
          <a:srcRect b="49158" l="22929" r="23168" t="10533"/>
          <a:stretch/>
        </p:blipFill>
        <p:spPr>
          <a:xfrm>
            <a:off x="467544" y="858880"/>
            <a:ext cx="8352928" cy="55944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6" name="Google Shape;406;p49"/>
          <p:cNvGraphicFramePr/>
          <p:nvPr/>
        </p:nvGraphicFramePr>
        <p:xfrm>
          <a:off x="215516" y="2384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{D84F9B88-378C-431B-8B99-097B70F87AD9}</a:tableStyleId>
              </a:tblPr>
              <a:tblGrid>
                <a:gridCol w="8712975"/>
              </a:tblGrid>
              <a:tr h="279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Demonstrativo dos Recursos Aplicação no mínimo 25% ensino e 70% FUNDEB</a:t>
                      </a:r>
                      <a:endParaRPr/>
                    </a:p>
                  </a:txBody>
                  <a:tcPr marT="5400" marB="0" marR="5400" marL="54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9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Período de 01/01 a 31/08/2023 de acordo com SIOPE 4º Bimestre</a:t>
                      </a:r>
                      <a:endParaRPr/>
                    </a:p>
                  </a:txBody>
                  <a:tcPr marT="5400" marB="0" marR="5400" marL="54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Desktop\Plano-de-Saúde.jpg" id="411" name="Google Shape;411;p50"/>
          <p:cNvPicPr preferRelativeResize="0"/>
          <p:nvPr/>
        </p:nvPicPr>
        <p:blipFill rotWithShape="1">
          <a:blip r:embed="rId3">
            <a:alphaModFix/>
          </a:blip>
          <a:srcRect b="0" l="0" r="0" t="6048"/>
          <a:stretch/>
        </p:blipFill>
        <p:spPr>
          <a:xfrm>
            <a:off x="-15214" y="1124744"/>
            <a:ext cx="9159213" cy="5733256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50"/>
          <p:cNvSpPr txBox="1"/>
          <p:nvPr>
            <p:ph type="title"/>
          </p:nvPr>
        </p:nvSpPr>
        <p:spPr>
          <a:xfrm>
            <a:off x="84404" y="5733256"/>
            <a:ext cx="9144000" cy="90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pt-BR"/>
              <a:t>Demonstrativo da Aplicação na Saúde</a:t>
            </a:r>
            <a:endParaRPr/>
          </a:p>
        </p:txBody>
      </p:sp>
      <p:pic>
        <p:nvPicPr>
          <p:cNvPr id="413" name="Google Shape;41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0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" name="Google Shape;420;p51"/>
          <p:cNvGraphicFramePr/>
          <p:nvPr/>
        </p:nvGraphicFramePr>
        <p:xfrm>
          <a:off x="323528" y="548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{D84F9B88-378C-431B-8B99-097B70F87AD9}</a:tableStyleId>
              </a:tblPr>
              <a:tblGrid>
                <a:gridCol w="3829750"/>
                <a:gridCol w="2317750"/>
                <a:gridCol w="2493475"/>
              </a:tblGrid>
              <a:tr h="27392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Demonstrativo da Aplicação na Saúde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Período de 01/01 a 31/08/2023</a:t>
                      </a:r>
                      <a:endParaRPr/>
                    </a:p>
                  </a:txBody>
                  <a:tcPr marT="7475" marB="0" marR="7475" marL="74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411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– Receitas</a:t>
                      </a:r>
                      <a:endParaRPr/>
                    </a:p>
                  </a:txBody>
                  <a:tcPr marT="7475" marB="0" marR="7475" marL="74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9C9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7475" marB="0" marR="7475" marL="74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9C9"/>
                    </a:solidFill>
                  </a:tcPr>
                </a:tc>
              </a:tr>
              <a:tr h="1234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Impostos</a:t>
                      </a:r>
                      <a:endParaRPr/>
                    </a:p>
                  </a:txBody>
                  <a:tcPr marT="7475" marB="0" marR="7475" marL="74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9C9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3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10.922.386,68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9C9"/>
                    </a:solidFill>
                  </a:tcPr>
                </a:tc>
              </a:tr>
              <a:tr h="1234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FPM – Cota-Parte do Fundo de Participação dos Municípios</a:t>
                      </a:r>
                      <a:endParaRPr/>
                    </a:p>
                  </a:txBody>
                  <a:tcPr marT="7475" marB="0" marR="7475" marL="673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9C9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3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22.973.772,41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9C9"/>
                    </a:solidFill>
                  </a:tcPr>
                </a:tc>
              </a:tr>
              <a:tr h="1234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ITR – Imposto Sobre a Propriedade Territorial Rural</a:t>
                      </a:r>
                      <a:endParaRPr/>
                    </a:p>
                  </a:txBody>
                  <a:tcPr marT="7475" marB="0" marR="7475" marL="673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9C9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3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1.493.709,04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9C9"/>
                    </a:solidFill>
                  </a:tcPr>
                </a:tc>
              </a:tr>
              <a:tr h="1234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Transferência Financeira do ICMS - Desoneração - L.C. Nº 87/96</a:t>
                      </a:r>
                      <a:endParaRPr/>
                    </a:p>
                  </a:txBody>
                  <a:tcPr marT="7475" marB="0" marR="7475" marL="673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9C9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3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62.411,36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9C9"/>
                    </a:solidFill>
                  </a:tcPr>
                </a:tc>
              </a:tr>
              <a:tr h="1234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ICMS - Imposto Sobre Circulação de Mercadorias e Serviços</a:t>
                      </a:r>
                      <a:endParaRPr/>
                    </a:p>
                  </a:txBody>
                  <a:tcPr marT="7475" marB="0" marR="7475" marL="673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9C9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3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7.503.395,60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9C9"/>
                    </a:solidFill>
                  </a:tcPr>
                </a:tc>
              </a:tr>
              <a:tr h="1234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IPVA - Imposto sobre a Propriedade de Veículos Automotores</a:t>
                      </a:r>
                      <a:endParaRPr/>
                    </a:p>
                  </a:txBody>
                  <a:tcPr marT="7475" marB="0" marR="7475" marL="673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9C9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3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6.518.865,80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9C9"/>
                    </a:solidFill>
                  </a:tcPr>
                </a:tc>
              </a:tr>
              <a:tr h="1234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IPI - Imposto sobre Produtos Industrializados - Municípios</a:t>
                      </a:r>
                      <a:endParaRPr/>
                    </a:p>
                  </a:txBody>
                  <a:tcPr marT="7475" marB="0" marR="7475" marL="673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9C9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3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69.587,42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9C9"/>
                    </a:solidFill>
                  </a:tcPr>
                </a:tc>
              </a:tr>
              <a:tr h="1234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T="7475" marB="0" marR="7475" marL="74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9C9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3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49.544.128,31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9C9"/>
                    </a:solidFill>
                  </a:tcPr>
                </a:tc>
              </a:tr>
              <a:tr h="123450">
                <a:tc gridSpan="3"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475" marB="0" marR="7475" marL="74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234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2 - Despesas</a:t>
                      </a:r>
                      <a:endParaRPr/>
                    </a:p>
                  </a:txBody>
                  <a:tcPr marT="7475" marB="0" marR="7475" marL="74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7EE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14.990.076,87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7EE"/>
                    </a:solidFill>
                  </a:tcPr>
                </a:tc>
              </a:tr>
              <a:tr h="1234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T="7475" marB="0" marR="7475" marL="74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7EE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14.990.076,87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7EE"/>
                    </a:solidFill>
                  </a:tcPr>
                </a:tc>
              </a:tr>
              <a:tr h="123450">
                <a:tc gridSpan="3"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475" marB="0" marR="7475" marL="74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65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4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Valor Legal Mínimo</a:t>
                      </a:r>
                      <a:endParaRPr/>
                    </a:p>
                  </a:txBody>
                  <a:tcPr marT="7475" marB="0" marR="7475" marL="74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4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15,00%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4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7.431.619,25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400" u="none" cap="none" strike="noStrik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Aplicação Saúde</a:t>
                      </a:r>
                      <a:endParaRPr/>
                    </a:p>
                  </a:txBody>
                  <a:tcPr marT="7475" marB="0" marR="7475" marL="74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400" u="none" cap="none" strike="noStrik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30,26%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400" u="none" cap="none" strike="noStrik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14.990.076,87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4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Aplicação a Maior</a:t>
                      </a:r>
                      <a:endParaRPr/>
                    </a:p>
                  </a:txBody>
                  <a:tcPr marT="7475" marB="0" marR="7475" marL="74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4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15,26%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4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7.558.457,62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idx="4294967295" type="ctrTitle"/>
          </p:nvPr>
        </p:nvSpPr>
        <p:spPr>
          <a:xfrm>
            <a:off x="0" y="764828"/>
            <a:ext cx="9144000" cy="9359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i="0" lang="pt-BR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 Receita </a:t>
            </a:r>
            <a:br>
              <a:rPr b="1" i="0" lang="pt-BR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i="0" lang="pt-BR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Janeiro a Agosto de 2023</a:t>
            </a:r>
            <a:endParaRPr b="1" i="0" sz="2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4768" y="0"/>
            <a:ext cx="99568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1920" y="6493470"/>
            <a:ext cx="4753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Sistema operacional da Prefeitura</a:t>
            </a:r>
            <a:endParaRPr/>
          </a:p>
        </p:txBody>
      </p:sp>
      <p:graphicFrame>
        <p:nvGraphicFramePr>
          <p:cNvPr id="117" name="Google Shape;117;p16"/>
          <p:cNvGraphicFramePr/>
          <p:nvPr/>
        </p:nvGraphicFramePr>
        <p:xfrm>
          <a:off x="395536" y="19888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{46894A47-80F3-447B-9FEA-7ACD04DDE009}</a:tableStyleId>
              </a:tblPr>
              <a:tblGrid>
                <a:gridCol w="5451000"/>
                <a:gridCol w="2901925"/>
              </a:tblGrid>
              <a:tr h="2292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Receita Arrecadada no Município</a:t>
                      </a:r>
                      <a:endParaRPr b="1" i="0"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 hMerge="1"/>
              </a:tr>
              <a:tr h="203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Janeiro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8.245.770,39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73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Fevereiro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8.460.744,57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Março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9.225.056,91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2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Abril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8.187.075,02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B8B"/>
                    </a:solidFill>
                  </a:tcPr>
                </a:tc>
              </a:tr>
              <a:tr h="173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1º Quadrimestre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34.118.646,89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</a:tr>
              <a:tr h="173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10.520.438,02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3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Junho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E0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12.792.859,05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E043"/>
                    </a:solidFill>
                  </a:tcPr>
                </a:tc>
              </a:tr>
              <a:tr h="173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Julho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12.121.638,19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3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Agosto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11.392.418,51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3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2º Quadrimestre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46.827.353,77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</a:tr>
              <a:tr h="173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Geral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80.946.000,66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953"/>
            <a:ext cx="9144000" cy="3994111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52"/>
          <p:cNvSpPr txBox="1"/>
          <p:nvPr/>
        </p:nvSpPr>
        <p:spPr>
          <a:xfrm>
            <a:off x="0" y="5921896"/>
            <a:ext cx="91440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None/>
            </a:pPr>
            <a:r>
              <a:rPr b="1" lang="pt-BR" sz="5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Obrigado!!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52"/>
          <p:cNvSpPr txBox="1"/>
          <p:nvPr/>
        </p:nvSpPr>
        <p:spPr>
          <a:xfrm>
            <a:off x="36512" y="4293096"/>
            <a:ext cx="91440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(35) 3465-4650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administracao@montesiao.mg.gov.br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idx="4294967295" type="title"/>
          </p:nvPr>
        </p:nvSpPr>
        <p:spPr>
          <a:xfrm>
            <a:off x="811" y="976728"/>
            <a:ext cx="9144000" cy="1093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Gráfico Receita Prefeitura </a:t>
            </a:r>
            <a:b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Janeiro</a:t>
            </a:r>
            <a:r>
              <a:rPr b="1" lang="pt-BR" sz="3200">
                <a:latin typeface="Georgia"/>
                <a:ea typeface="Georgia"/>
                <a:cs typeface="Georgia"/>
                <a:sym typeface="Georgia"/>
              </a:rPr>
              <a:t> a Agosto de 2023</a:t>
            </a:r>
            <a:endParaRPr b="1" sz="3200" u="sng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811" y="6462502"/>
            <a:ext cx="4753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Sistema operacional da Prefeitura</a:t>
            </a:r>
            <a:endParaRPr/>
          </a:p>
        </p:txBody>
      </p:sp>
      <p:pic>
        <p:nvPicPr>
          <p:cNvPr id="126" name="Google Shape;12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2132856"/>
            <a:ext cx="8928992" cy="4355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Google Shape;131;p18"/>
          <p:cNvGraphicFramePr/>
          <p:nvPr/>
        </p:nvGraphicFramePr>
        <p:xfrm>
          <a:off x="192038" y="227687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{8B6A95A1-5238-44CA-86BA-D8A406A266C3}</a:tableStyleId>
              </a:tblPr>
              <a:tblGrid>
                <a:gridCol w="4369050"/>
                <a:gridCol w="2919950"/>
                <a:gridCol w="1472525"/>
              </a:tblGrid>
              <a:tr h="40217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Receita x Receita Própria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25" marL="91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03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FPM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22.973.772,41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28,38%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ICMS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7.503.395,60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9,27%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FUNDEB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14.761.453,31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18,24%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6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RECEITA PROPRIA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6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18.162.942,28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6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22,44%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5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(FPM + ICMS + FUNDEB + Receita Própria)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63.401.563,60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78,33%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7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3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Receita Arrecadada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3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(Janeiro a Agosto de 2023)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80.946.000,66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</a:tr>
            </a:tbl>
          </a:graphicData>
        </a:graphic>
      </p:graphicFrame>
      <p:pic>
        <p:nvPicPr>
          <p:cNvPr id="132" name="Google Shape;13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93796" y="6488668"/>
            <a:ext cx="4753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Sistema operacional da Prefeitura</a:t>
            </a:r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811" y="976728"/>
            <a:ext cx="9144000" cy="1093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eorgia"/>
              <a:buNone/>
            </a:pPr>
            <a:r>
              <a:rPr b="1" lang="pt-BR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CURIOSIDADES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eorgia"/>
              <a:buNone/>
            </a:pPr>
            <a:r>
              <a:rPr b="1" lang="pt-BR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RECEITA   ARRECADADA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eorgia"/>
              <a:buNone/>
            </a:pPr>
            <a:r>
              <a:rPr b="1" lang="pt-BR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PERÍODO JANEIRO A AGOSTO DE 2023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811" y="976728"/>
            <a:ext cx="9144000" cy="1093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Receita Corrente Líquida</a:t>
            </a:r>
            <a:endParaRPr/>
          </a:p>
        </p:txBody>
      </p:sp>
      <p:sp>
        <p:nvSpPr>
          <p:cNvPr id="143" name="Google Shape;143;p19"/>
          <p:cNvSpPr/>
          <p:nvPr/>
        </p:nvSpPr>
        <p:spPr>
          <a:xfrm>
            <a:off x="467544" y="2132856"/>
            <a:ext cx="8352928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Art. 2</a:t>
            </a:r>
            <a:r>
              <a:rPr baseline="30000" lang="pt-BR" sz="20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lang="pt-B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pt-B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os efeitos desta Lei Complementar, entende-se como: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[...]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 - receita corrente líquida: somatório das receitas tributárias, de contribuições, patrimoniais, industriais, agropecuárias, de serviços, transferências correntes e outras receitas também correntes, deduzidos: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[...]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§ 3</a:t>
            </a:r>
            <a:r>
              <a:rPr baseline="30000" lang="pt-B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A receita corrente líquida será apurada somando-se as receitas arrecadadas no mês em referência e nos onze anteriores, excluídas as duplicidades.</a:t>
            </a: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1475656" y="2492896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Arial"/>
              <a:buNone/>
            </a:pPr>
            <a:r>
              <a:rPr b="1" i="0" lang="pt-BR" sz="1800" u="sng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LEI COMPLEMENTAR Nº 101, DE 4 DE MAIO DE 2000</a:t>
            </a: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178736" y="6309320"/>
            <a:ext cx="4753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Sistema operacional da Prefeitura</a:t>
            </a:r>
            <a:endParaRPr/>
          </a:p>
        </p:txBody>
      </p:sp>
      <p:sp>
        <p:nvSpPr>
          <p:cNvPr id="152" name="Google Shape;152;p20"/>
          <p:cNvSpPr txBox="1"/>
          <p:nvPr/>
        </p:nvSpPr>
        <p:spPr>
          <a:xfrm>
            <a:off x="811" y="976728"/>
            <a:ext cx="9144000" cy="1093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Receita Corrente Líquida </a:t>
            </a:r>
            <a:b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Setembro/2022 a Agosto/2023</a:t>
            </a:r>
            <a:endParaRPr/>
          </a:p>
        </p:txBody>
      </p:sp>
      <p:graphicFrame>
        <p:nvGraphicFramePr>
          <p:cNvPr id="153" name="Google Shape;153;p20"/>
          <p:cNvGraphicFramePr/>
          <p:nvPr/>
        </p:nvGraphicFramePr>
        <p:xfrm>
          <a:off x="203392" y="21310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{46894A47-80F3-447B-9FEA-7ACD04DDE009}</a:tableStyleId>
              </a:tblPr>
              <a:tblGrid>
                <a:gridCol w="2268500"/>
                <a:gridCol w="2088225"/>
                <a:gridCol w="2160250"/>
                <a:gridCol w="2331100"/>
              </a:tblGrid>
              <a:tr h="49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set/22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6.848.740,80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mar/23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8.775.885,65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out/22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7.029.677,40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abr/23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7.938.766,62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nov/22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7.717.425,93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mai/23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10.244.266,26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dez/22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10.916.207,07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jun/23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E0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12.311.454,23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E043"/>
                    </a:solidFill>
                  </a:tcPr>
                </a:tc>
              </a:tr>
              <a:tr h="49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jan/23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8.009.339,62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jul/23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9.643.411,29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fev/23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8.195.715,10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ago/23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9.392.891,88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814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da Receita Corrente Líquida no período: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107.023.781,85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1066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/>
        </p:nvSpPr>
        <p:spPr>
          <a:xfrm>
            <a:off x="2470448" y="0"/>
            <a:ext cx="562994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Prefeitura   Municipal   de   Monte Sião - 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ESTANCIA HIDROMINERAL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Rounded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CEP: 37580-000  -  ESTADO DE MINAS GERAIS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178736" y="6309320"/>
            <a:ext cx="4753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Sistema operacional da Prefeitura</a:t>
            </a:r>
            <a:endParaRPr/>
          </a:p>
        </p:txBody>
      </p:sp>
      <p:pic>
        <p:nvPicPr>
          <p:cNvPr id="161" name="Google Shape;16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2132856"/>
            <a:ext cx="8928992" cy="435581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 txBox="1"/>
          <p:nvPr/>
        </p:nvSpPr>
        <p:spPr>
          <a:xfrm>
            <a:off x="811" y="976728"/>
            <a:ext cx="9144000" cy="1093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Gráfico da Receita Corrente Líquida </a:t>
            </a:r>
            <a:b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lang="pt-BR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Setembro/2022 a Agosto/2023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